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Roboto" panose="02000000000000000000" pitchFamily="2" charset="0"/>
      <p:regular r:id="rId17"/>
    </p:embeddedFont>
    <p:embeddedFont>
      <p:font typeface="Roboto Slab" panose="020B0604020202020204" charset="0"/>
      <p:regular r:id="rId1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7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4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032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192921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Robots en Folie : Un Projet de Robotique Innovant</a:t>
            </a:r>
            <a:endParaRPr lang="en-US" sz="4450" dirty="0"/>
          </a:p>
        </p:txBody>
      </p:sp>
      <p:sp>
        <p:nvSpPr>
          <p:cNvPr id="4" name="Text 1"/>
          <p:cNvSpPr/>
          <p:nvPr/>
        </p:nvSpPr>
        <p:spPr>
          <a:xfrm>
            <a:off x="6280190" y="3992046"/>
            <a:ext cx="7556421" cy="1866494"/>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Bonjour à tous ! Nous sommes l'équipe Les 3 Mousquetaires, et nous allons vous présenter notre projet mené sur 3 semaines.</a:t>
            </a:r>
          </a:p>
          <a:p>
            <a:pPr marL="0" indent="0" algn="l">
              <a:lnSpc>
                <a:spcPts val="2850"/>
              </a:lnSpc>
              <a:buNone/>
            </a:pPr>
            <a:endParaRPr lang="en-US" sz="1750" dirty="0">
              <a:solidFill>
                <a:srgbClr val="D6E5EF"/>
              </a:solidFill>
              <a:latin typeface="Roboto" pitchFamily="34" charset="0"/>
              <a:ea typeface="Roboto" pitchFamily="34" charset="-122"/>
            </a:endParaRPr>
          </a:p>
          <a:p>
            <a:pPr marL="0" indent="0" algn="l">
              <a:lnSpc>
                <a:spcPts val="2850"/>
              </a:lnSpc>
              <a:buNone/>
            </a:pPr>
            <a:r>
              <a:rPr lang="en-US" sz="1750" dirty="0">
                <a:solidFill>
                  <a:srgbClr val="D6E5EF"/>
                </a:solidFill>
                <a:latin typeface="Roboto" pitchFamily="34" charset="0"/>
                <a:ea typeface="Roboto" pitchFamily="34" charset="-122"/>
              </a:rPr>
              <a:t>Objectif : Un robot capable de suivre une ligne, reconnaître des objets et accomplir des missions.</a:t>
            </a:r>
            <a:endParaRPr lang="en-US" sz="1750" dirty="0"/>
          </a:p>
        </p:txBody>
      </p:sp>
      <p:sp>
        <p:nvSpPr>
          <p:cNvPr id="5" name="Rectangle 4">
            <a:extLst>
              <a:ext uri="{FF2B5EF4-FFF2-40B4-BE49-F238E27FC236}">
                <a16:creationId xmlns:a16="http://schemas.microsoft.com/office/drawing/2014/main" id="{D70A8809-858D-4BCC-A45E-A7AE42B5B872}"/>
              </a:ext>
            </a:extLst>
          </p:cNvPr>
          <p:cNvSpPr/>
          <p:nvPr/>
        </p:nvSpPr>
        <p:spPr>
          <a:xfrm>
            <a:off x="12854763" y="7612912"/>
            <a:ext cx="1775637" cy="558228"/>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794EF55A-258B-451C-B696-3770AB94E1DC}"/>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3942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Bilan Final</a:t>
            </a:r>
            <a:endParaRPr lang="en-US" sz="4450" dirty="0"/>
          </a:p>
        </p:txBody>
      </p:sp>
      <p:sp>
        <p:nvSpPr>
          <p:cNvPr id="4" name="Shape 1"/>
          <p:cNvSpPr/>
          <p:nvPr/>
        </p:nvSpPr>
        <p:spPr>
          <a:xfrm>
            <a:off x="6280190" y="2188369"/>
            <a:ext cx="3664744" cy="2024182"/>
          </a:xfrm>
          <a:prstGeom prst="roundRect">
            <a:avLst>
              <a:gd name="adj" fmla="val 1681"/>
            </a:avLst>
          </a:prstGeom>
          <a:solidFill>
            <a:srgbClr val="3F4652"/>
          </a:solidFill>
          <a:ln/>
        </p:spPr>
        <p:txBody>
          <a:bodyPr/>
          <a:lstStyle/>
          <a:p>
            <a:endParaRPr lang="fr-FR" dirty="0"/>
          </a:p>
        </p:txBody>
      </p:sp>
      <p:sp>
        <p:nvSpPr>
          <p:cNvPr id="5" name="Text 2"/>
          <p:cNvSpPr/>
          <p:nvPr/>
        </p:nvSpPr>
        <p:spPr>
          <a:xfrm>
            <a:off x="6507004" y="2415183"/>
            <a:ext cx="3211116" cy="708660"/>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Fonctionnel &amp; Modulaire</a:t>
            </a:r>
            <a:endParaRPr lang="en-US" sz="2200" dirty="0"/>
          </a:p>
        </p:txBody>
      </p:sp>
      <p:sp>
        <p:nvSpPr>
          <p:cNvPr id="6" name="Text 3"/>
          <p:cNvSpPr/>
          <p:nvPr/>
        </p:nvSpPr>
        <p:spPr>
          <a:xfrm>
            <a:off x="6507004" y="3259931"/>
            <a:ext cx="3211116"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Le robot est opérationnel, connecté et adaptable.</a:t>
            </a:r>
            <a:endParaRPr lang="en-US" sz="1750" dirty="0"/>
          </a:p>
        </p:txBody>
      </p:sp>
      <p:sp>
        <p:nvSpPr>
          <p:cNvPr id="7" name="Shape 4"/>
          <p:cNvSpPr/>
          <p:nvPr/>
        </p:nvSpPr>
        <p:spPr>
          <a:xfrm>
            <a:off x="10171748" y="2188369"/>
            <a:ext cx="3664863" cy="2024182"/>
          </a:xfrm>
          <a:prstGeom prst="roundRect">
            <a:avLst>
              <a:gd name="adj" fmla="val 1681"/>
            </a:avLst>
          </a:prstGeom>
          <a:solidFill>
            <a:srgbClr val="3F4652"/>
          </a:solidFill>
          <a:ln/>
        </p:spPr>
      </p:sp>
      <p:sp>
        <p:nvSpPr>
          <p:cNvPr id="8" name="Text 5"/>
          <p:cNvSpPr/>
          <p:nvPr/>
        </p:nvSpPr>
        <p:spPr>
          <a:xfrm>
            <a:off x="10398562" y="2415183"/>
            <a:ext cx="2939653"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Collaboration Efficace</a:t>
            </a:r>
            <a:endParaRPr lang="en-US" sz="2200" dirty="0"/>
          </a:p>
        </p:txBody>
      </p:sp>
      <p:sp>
        <p:nvSpPr>
          <p:cNvPr id="9" name="Text 6"/>
          <p:cNvSpPr/>
          <p:nvPr/>
        </p:nvSpPr>
        <p:spPr>
          <a:xfrm>
            <a:off x="10398562" y="2905601"/>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Nous avons appris à travailler en équipe sous pression.</a:t>
            </a:r>
            <a:endParaRPr lang="en-US" sz="1750" dirty="0"/>
          </a:p>
        </p:txBody>
      </p:sp>
      <p:sp>
        <p:nvSpPr>
          <p:cNvPr id="10" name="Shape 7"/>
          <p:cNvSpPr/>
          <p:nvPr/>
        </p:nvSpPr>
        <p:spPr>
          <a:xfrm>
            <a:off x="6280190" y="4439364"/>
            <a:ext cx="7556421" cy="1306949"/>
          </a:xfrm>
          <a:prstGeom prst="roundRect">
            <a:avLst>
              <a:gd name="adj" fmla="val 2603"/>
            </a:avLst>
          </a:prstGeom>
          <a:solidFill>
            <a:srgbClr val="3F4652"/>
          </a:solidFill>
          <a:ln/>
        </p:spPr>
      </p:sp>
      <p:sp>
        <p:nvSpPr>
          <p:cNvPr id="11" name="Text 8"/>
          <p:cNvSpPr/>
          <p:nvPr/>
        </p:nvSpPr>
        <p:spPr>
          <a:xfrm>
            <a:off x="6507004" y="4666178"/>
            <a:ext cx="3612713"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Choix Techniques Justifiés</a:t>
            </a:r>
            <a:endParaRPr lang="en-US" sz="2200" dirty="0"/>
          </a:p>
        </p:txBody>
      </p:sp>
      <p:sp>
        <p:nvSpPr>
          <p:cNvPr id="12" name="Text 9"/>
          <p:cNvSpPr/>
          <p:nvPr/>
        </p:nvSpPr>
        <p:spPr>
          <a:xfrm>
            <a:off x="6507004" y="5156597"/>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Les décisions s'appuient sur les contraintes du projet.</a:t>
            </a:r>
            <a:endParaRPr lang="en-US" sz="1750" dirty="0"/>
          </a:p>
        </p:txBody>
      </p:sp>
      <p:sp>
        <p:nvSpPr>
          <p:cNvPr id="13" name="Text 10"/>
          <p:cNvSpPr/>
          <p:nvPr/>
        </p:nvSpPr>
        <p:spPr>
          <a:xfrm>
            <a:off x="6280190" y="600146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Nos missions sont personnalisables. La structure est évolutive. Avec plus de temps, nous aurions pu faire en sorte que le robot ait la capacité de saisir des cubes et de les déposer à l’endroit voulu.</a:t>
            </a:r>
            <a:endParaRPr lang="en-US" sz="1750" dirty="0"/>
          </a:p>
        </p:txBody>
      </p:sp>
      <p:sp>
        <p:nvSpPr>
          <p:cNvPr id="14" name="Rectangle 13">
            <a:extLst>
              <a:ext uri="{FF2B5EF4-FFF2-40B4-BE49-F238E27FC236}">
                <a16:creationId xmlns:a16="http://schemas.microsoft.com/office/drawing/2014/main" id="{69CE7E1C-EE32-4987-8A55-40B392FBDE17}"/>
              </a:ext>
            </a:extLst>
          </p:cNvPr>
          <p:cNvSpPr/>
          <p:nvPr/>
        </p:nvSpPr>
        <p:spPr>
          <a:xfrm>
            <a:off x="12854763" y="7612912"/>
            <a:ext cx="1775637" cy="558228"/>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987556"/>
            <a:ext cx="6066234"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Répartition de l'Équipe</a:t>
            </a:r>
            <a:endParaRPr lang="en-US" sz="4450" dirty="0"/>
          </a:p>
        </p:txBody>
      </p:sp>
      <p:pic>
        <p:nvPicPr>
          <p:cNvPr id="4" name="Image 1" descr="preencoded.png"/>
          <p:cNvPicPr>
            <a:picLocks noChangeAspect="1"/>
          </p:cNvPicPr>
          <p:nvPr/>
        </p:nvPicPr>
        <p:blipFill>
          <a:blip r:embed="rId4"/>
          <a:stretch>
            <a:fillRect/>
          </a:stretch>
        </p:blipFill>
        <p:spPr>
          <a:xfrm>
            <a:off x="4451390" y="2289096"/>
            <a:ext cx="566976" cy="566976"/>
          </a:xfrm>
          <a:prstGeom prst="rect">
            <a:avLst/>
          </a:prstGeom>
        </p:spPr>
      </p:pic>
      <p:sp>
        <p:nvSpPr>
          <p:cNvPr id="5" name="Text 1"/>
          <p:cNvSpPr/>
          <p:nvPr/>
        </p:nvSpPr>
        <p:spPr>
          <a:xfrm>
            <a:off x="4451390" y="313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Sean Patrick Sentenac Wolfe</a:t>
            </a:r>
            <a:endParaRPr lang="en-US" sz="2200" dirty="0"/>
          </a:p>
        </p:txBody>
      </p:sp>
      <p:sp>
        <p:nvSpPr>
          <p:cNvPr id="6" name="Text 2"/>
          <p:cNvSpPr/>
          <p:nvPr/>
        </p:nvSpPr>
        <p:spPr>
          <a:xfrm>
            <a:off x="4451390" y="3629978"/>
            <a:ext cx="4550807"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Modélisation 3D, impression et montage du robot et de la pince.</a:t>
            </a:r>
            <a:endParaRPr lang="en-US" sz="1750" dirty="0"/>
          </a:p>
        </p:txBody>
      </p:sp>
      <p:pic>
        <p:nvPicPr>
          <p:cNvPr id="7" name="Image 2" descr="preencoded.png"/>
          <p:cNvPicPr>
            <a:picLocks noChangeAspect="1"/>
          </p:cNvPicPr>
          <p:nvPr/>
        </p:nvPicPr>
        <p:blipFill>
          <a:blip r:embed="rId5"/>
          <a:stretch>
            <a:fillRect/>
          </a:stretch>
        </p:blipFill>
        <p:spPr>
          <a:xfrm>
            <a:off x="9285684" y="2289096"/>
            <a:ext cx="566976" cy="566976"/>
          </a:xfrm>
          <a:prstGeom prst="rect">
            <a:avLst/>
          </a:prstGeom>
        </p:spPr>
      </p:pic>
      <p:sp>
        <p:nvSpPr>
          <p:cNvPr id="8" name="Text 3"/>
          <p:cNvSpPr/>
          <p:nvPr/>
        </p:nvSpPr>
        <p:spPr>
          <a:xfrm>
            <a:off x="9285684" y="313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Hugo Puig</a:t>
            </a:r>
            <a:endParaRPr lang="en-US" sz="2200" dirty="0"/>
          </a:p>
        </p:txBody>
      </p:sp>
      <p:sp>
        <p:nvSpPr>
          <p:cNvPr id="9" name="Text 4"/>
          <p:cNvSpPr/>
          <p:nvPr/>
        </p:nvSpPr>
        <p:spPr>
          <a:xfrm>
            <a:off x="9285684" y="3629978"/>
            <a:ext cx="4550926"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Logique de déplacement, simulateur Java et coordination projet.</a:t>
            </a:r>
            <a:endParaRPr lang="en-US" sz="1750" dirty="0"/>
          </a:p>
        </p:txBody>
      </p:sp>
      <p:pic>
        <p:nvPicPr>
          <p:cNvPr id="10" name="Image 3" descr="preencoded.png"/>
          <p:cNvPicPr>
            <a:picLocks noChangeAspect="1"/>
          </p:cNvPicPr>
          <p:nvPr/>
        </p:nvPicPr>
        <p:blipFill>
          <a:blip r:embed="rId6"/>
          <a:stretch>
            <a:fillRect/>
          </a:stretch>
        </p:blipFill>
        <p:spPr>
          <a:xfrm>
            <a:off x="4451390" y="4922758"/>
            <a:ext cx="566976" cy="566976"/>
          </a:xfrm>
          <a:prstGeom prst="rect">
            <a:avLst/>
          </a:prstGeom>
        </p:spPr>
      </p:pic>
      <p:sp>
        <p:nvSpPr>
          <p:cNvPr id="11" name="Text 5"/>
          <p:cNvSpPr/>
          <p:nvPr/>
        </p:nvSpPr>
        <p:spPr>
          <a:xfrm>
            <a:off x="4451390"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Yousif Alfatle</a:t>
            </a:r>
            <a:endParaRPr lang="en-US" sz="2200" dirty="0"/>
          </a:p>
        </p:txBody>
      </p:sp>
      <p:sp>
        <p:nvSpPr>
          <p:cNvPr id="12" name="Text 6"/>
          <p:cNvSpPr/>
          <p:nvPr/>
        </p:nvSpPr>
        <p:spPr>
          <a:xfrm>
            <a:off x="4451390" y="6263640"/>
            <a:ext cx="4550807"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Backend FastAPI, base de données SQLite et contrôleur Tkinter.</a:t>
            </a:r>
            <a:endParaRPr lang="en-US" sz="1750" dirty="0"/>
          </a:p>
        </p:txBody>
      </p:sp>
      <p:sp>
        <p:nvSpPr>
          <p:cNvPr id="13" name="Rectangle 12">
            <a:extLst>
              <a:ext uri="{FF2B5EF4-FFF2-40B4-BE49-F238E27FC236}">
                <a16:creationId xmlns:a16="http://schemas.microsoft.com/office/drawing/2014/main" id="{EF782B6A-6CB5-408D-A27F-4074AAFC6616}"/>
              </a:ext>
            </a:extLst>
          </p:cNvPr>
          <p:cNvSpPr/>
          <p:nvPr/>
        </p:nvSpPr>
        <p:spPr>
          <a:xfrm>
            <a:off x="12854763" y="7612912"/>
            <a:ext cx="1775637" cy="558228"/>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2236" y="584954"/>
            <a:ext cx="5920621" cy="662821"/>
          </a:xfrm>
          <a:prstGeom prst="rect">
            <a:avLst/>
          </a:prstGeom>
          <a:noFill/>
          <a:ln/>
        </p:spPr>
        <p:txBody>
          <a:bodyPr wrap="none" lIns="0" tIns="0" rIns="0" bIns="0" rtlCol="0" anchor="t"/>
          <a:lstStyle/>
          <a:p>
            <a:pPr marL="0" indent="0" algn="l">
              <a:lnSpc>
                <a:spcPts val="5200"/>
              </a:lnSpc>
              <a:buNone/>
            </a:pPr>
            <a:r>
              <a:rPr lang="en-US" sz="4150" dirty="0">
                <a:solidFill>
                  <a:srgbClr val="76B9FF"/>
                </a:solidFill>
                <a:latin typeface="Roboto Slab" pitchFamily="34" charset="0"/>
                <a:ea typeface="Roboto Slab" pitchFamily="34" charset="-122"/>
                <a:cs typeface="Roboto Slab" pitchFamily="34" charset="-120"/>
              </a:rPr>
              <a:t>Architecture Technique</a:t>
            </a:r>
            <a:endParaRPr lang="en-US" sz="4150" dirty="0"/>
          </a:p>
        </p:txBody>
      </p:sp>
      <p:pic>
        <p:nvPicPr>
          <p:cNvPr id="3" name="Image 0" descr="preencoded.png"/>
          <p:cNvPicPr>
            <a:picLocks noChangeAspect="1"/>
          </p:cNvPicPr>
          <p:nvPr/>
        </p:nvPicPr>
        <p:blipFill rotWithShape="1">
          <a:blip r:embed="rId3"/>
          <a:srcRect l="25628"/>
          <a:stretch/>
        </p:blipFill>
        <p:spPr>
          <a:xfrm>
            <a:off x="788301" y="1928932"/>
            <a:ext cx="5874556" cy="5404363"/>
          </a:xfrm>
          <a:prstGeom prst="rect">
            <a:avLst/>
          </a:prstGeom>
        </p:spPr>
      </p:pic>
      <p:sp>
        <p:nvSpPr>
          <p:cNvPr id="4" name="Text 1"/>
          <p:cNvSpPr/>
          <p:nvPr/>
        </p:nvSpPr>
        <p:spPr>
          <a:xfrm>
            <a:off x="7581543" y="1756767"/>
            <a:ext cx="6314242" cy="67841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Roboto" pitchFamily="34" charset="0"/>
                <a:ea typeface="Roboto" pitchFamily="34" charset="-122"/>
                <a:cs typeface="Roboto" pitchFamily="34" charset="-120"/>
              </a:rPr>
              <a:t>Notre système utilise une architecture trois tiers. Elle assure modularité et tests facilités.</a:t>
            </a:r>
            <a:endParaRPr lang="en-US" sz="1650" dirty="0"/>
          </a:p>
        </p:txBody>
      </p:sp>
      <p:sp>
        <p:nvSpPr>
          <p:cNvPr id="5" name="Shape 2"/>
          <p:cNvSpPr/>
          <p:nvPr/>
        </p:nvSpPr>
        <p:spPr>
          <a:xfrm>
            <a:off x="7581543" y="2673787"/>
            <a:ext cx="477203" cy="477202"/>
          </a:xfrm>
          <a:prstGeom prst="roundRect">
            <a:avLst>
              <a:gd name="adj" fmla="val 6667"/>
            </a:avLst>
          </a:prstGeom>
          <a:solidFill>
            <a:srgbClr val="3F4652"/>
          </a:solidFill>
          <a:ln/>
        </p:spPr>
      </p:sp>
      <p:sp>
        <p:nvSpPr>
          <p:cNvPr id="6" name="Text 3"/>
          <p:cNvSpPr/>
          <p:nvPr/>
        </p:nvSpPr>
        <p:spPr>
          <a:xfrm>
            <a:off x="7661077" y="2713553"/>
            <a:ext cx="318135" cy="397669"/>
          </a:xfrm>
          <a:prstGeom prst="rect">
            <a:avLst/>
          </a:prstGeom>
          <a:noFill/>
          <a:ln/>
        </p:spPr>
        <p:txBody>
          <a:bodyPr wrap="none" lIns="0" tIns="0" rIns="0" bIns="0" rtlCol="0" anchor="t"/>
          <a:lstStyle/>
          <a:p>
            <a:pPr marL="0" indent="0" algn="ctr">
              <a:lnSpc>
                <a:spcPts val="2500"/>
              </a:lnSpc>
              <a:buNone/>
            </a:pPr>
            <a:r>
              <a:rPr lang="en-US" sz="2500" dirty="0">
                <a:solidFill>
                  <a:srgbClr val="D6E5EF"/>
                </a:solidFill>
                <a:latin typeface="Roboto Slab" pitchFamily="34" charset="0"/>
                <a:ea typeface="Roboto Slab" pitchFamily="34" charset="-122"/>
                <a:cs typeface="Roboto Slab" pitchFamily="34" charset="-120"/>
              </a:rPr>
              <a:t>1</a:t>
            </a:r>
            <a:endParaRPr lang="en-US" sz="2500" dirty="0"/>
          </a:p>
        </p:txBody>
      </p:sp>
      <p:sp>
        <p:nvSpPr>
          <p:cNvPr id="7" name="Text 4"/>
          <p:cNvSpPr/>
          <p:nvPr/>
        </p:nvSpPr>
        <p:spPr>
          <a:xfrm>
            <a:off x="8270796" y="2746653"/>
            <a:ext cx="2651165" cy="331351"/>
          </a:xfrm>
          <a:prstGeom prst="rect">
            <a:avLst/>
          </a:prstGeom>
          <a:noFill/>
          <a:ln/>
        </p:spPr>
        <p:txBody>
          <a:bodyPr wrap="none" lIns="0" tIns="0" rIns="0" bIns="0" rtlCol="0" anchor="t"/>
          <a:lstStyle/>
          <a:p>
            <a:pPr marL="0" indent="0" algn="l">
              <a:lnSpc>
                <a:spcPts val="2600"/>
              </a:lnSpc>
              <a:buNone/>
            </a:pPr>
            <a:r>
              <a:rPr lang="en-US" sz="2050" dirty="0">
                <a:solidFill>
                  <a:srgbClr val="D6E5EF"/>
                </a:solidFill>
                <a:latin typeface="Roboto Slab" pitchFamily="34" charset="0"/>
                <a:ea typeface="Roboto Slab" pitchFamily="34" charset="-122"/>
                <a:cs typeface="Roboto Slab" pitchFamily="34" charset="-120"/>
              </a:rPr>
              <a:t>Robot Physique</a:t>
            </a:r>
            <a:endParaRPr lang="en-US" sz="2050" dirty="0"/>
          </a:p>
        </p:txBody>
      </p:sp>
      <p:sp>
        <p:nvSpPr>
          <p:cNvPr id="8" name="Text 5"/>
          <p:cNvSpPr/>
          <p:nvPr/>
        </p:nvSpPr>
        <p:spPr>
          <a:xfrm>
            <a:off x="8270796" y="3290054"/>
            <a:ext cx="5624989" cy="67841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Roboto" pitchFamily="34" charset="0"/>
                <a:ea typeface="Roboto" pitchFamily="34" charset="-122"/>
                <a:cs typeface="Roboto" pitchFamily="34" charset="-120"/>
              </a:rPr>
              <a:t>Capteurs de ligne, servomoteurs, pince imprimée en 3D pour la mobilité.</a:t>
            </a:r>
            <a:endParaRPr lang="en-US" sz="1650" dirty="0"/>
          </a:p>
        </p:txBody>
      </p:sp>
      <p:sp>
        <p:nvSpPr>
          <p:cNvPr id="9" name="Shape 6"/>
          <p:cNvSpPr/>
          <p:nvPr/>
        </p:nvSpPr>
        <p:spPr>
          <a:xfrm>
            <a:off x="7581543" y="4392573"/>
            <a:ext cx="477203" cy="477202"/>
          </a:xfrm>
          <a:prstGeom prst="roundRect">
            <a:avLst>
              <a:gd name="adj" fmla="val 6667"/>
            </a:avLst>
          </a:prstGeom>
          <a:solidFill>
            <a:srgbClr val="3F4652"/>
          </a:solidFill>
          <a:ln/>
        </p:spPr>
      </p:sp>
      <p:sp>
        <p:nvSpPr>
          <p:cNvPr id="10" name="Text 7"/>
          <p:cNvSpPr/>
          <p:nvPr/>
        </p:nvSpPr>
        <p:spPr>
          <a:xfrm>
            <a:off x="7661077" y="4432340"/>
            <a:ext cx="318135" cy="397669"/>
          </a:xfrm>
          <a:prstGeom prst="rect">
            <a:avLst/>
          </a:prstGeom>
          <a:noFill/>
          <a:ln/>
        </p:spPr>
        <p:txBody>
          <a:bodyPr wrap="none" lIns="0" tIns="0" rIns="0" bIns="0" rtlCol="0" anchor="t"/>
          <a:lstStyle/>
          <a:p>
            <a:pPr marL="0" indent="0" algn="ctr">
              <a:lnSpc>
                <a:spcPts val="2500"/>
              </a:lnSpc>
              <a:buNone/>
            </a:pPr>
            <a:r>
              <a:rPr lang="en-US" sz="2500" dirty="0">
                <a:solidFill>
                  <a:srgbClr val="D6E5EF"/>
                </a:solidFill>
                <a:latin typeface="Roboto Slab" pitchFamily="34" charset="0"/>
                <a:ea typeface="Roboto Slab" pitchFamily="34" charset="-122"/>
                <a:cs typeface="Roboto Slab" pitchFamily="34" charset="-120"/>
              </a:rPr>
              <a:t>2</a:t>
            </a:r>
            <a:endParaRPr lang="en-US" sz="2500" dirty="0"/>
          </a:p>
        </p:txBody>
      </p:sp>
      <p:sp>
        <p:nvSpPr>
          <p:cNvPr id="11" name="Text 8"/>
          <p:cNvSpPr/>
          <p:nvPr/>
        </p:nvSpPr>
        <p:spPr>
          <a:xfrm>
            <a:off x="8270796" y="4465439"/>
            <a:ext cx="2651165" cy="331351"/>
          </a:xfrm>
          <a:prstGeom prst="rect">
            <a:avLst/>
          </a:prstGeom>
          <a:noFill/>
          <a:ln/>
        </p:spPr>
        <p:txBody>
          <a:bodyPr wrap="none" lIns="0" tIns="0" rIns="0" bIns="0" rtlCol="0" anchor="t"/>
          <a:lstStyle/>
          <a:p>
            <a:pPr marL="0" indent="0" algn="l">
              <a:lnSpc>
                <a:spcPts val="2600"/>
              </a:lnSpc>
              <a:buNone/>
            </a:pPr>
            <a:r>
              <a:rPr lang="en-US" sz="2050" dirty="0">
                <a:solidFill>
                  <a:srgbClr val="D6E5EF"/>
                </a:solidFill>
                <a:latin typeface="Roboto Slab" pitchFamily="34" charset="0"/>
                <a:ea typeface="Roboto Slab" pitchFamily="34" charset="-122"/>
                <a:cs typeface="Roboto Slab" pitchFamily="34" charset="-120"/>
              </a:rPr>
              <a:t>Serveur Web FastAPI</a:t>
            </a:r>
            <a:endParaRPr lang="en-US" sz="2050" dirty="0"/>
          </a:p>
        </p:txBody>
      </p:sp>
      <p:sp>
        <p:nvSpPr>
          <p:cNvPr id="12" name="Text 9"/>
          <p:cNvSpPr/>
          <p:nvPr/>
        </p:nvSpPr>
        <p:spPr>
          <a:xfrm>
            <a:off x="8270796" y="5008840"/>
            <a:ext cx="5624989" cy="67841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Roboto" pitchFamily="34" charset="0"/>
                <a:ea typeface="Roboto" pitchFamily="34" charset="-122"/>
                <a:cs typeface="Roboto" pitchFamily="34" charset="-120"/>
              </a:rPr>
              <a:t>Gère les échanges entre robot, base de données et interfaces.</a:t>
            </a:r>
            <a:endParaRPr lang="en-US" sz="1650" dirty="0"/>
          </a:p>
        </p:txBody>
      </p:sp>
      <p:sp>
        <p:nvSpPr>
          <p:cNvPr id="13" name="Shape 10"/>
          <p:cNvSpPr/>
          <p:nvPr/>
        </p:nvSpPr>
        <p:spPr>
          <a:xfrm>
            <a:off x="7581543" y="6111359"/>
            <a:ext cx="477203" cy="477202"/>
          </a:xfrm>
          <a:prstGeom prst="roundRect">
            <a:avLst>
              <a:gd name="adj" fmla="val 6667"/>
            </a:avLst>
          </a:prstGeom>
          <a:solidFill>
            <a:srgbClr val="3F4652"/>
          </a:solidFill>
          <a:ln/>
        </p:spPr>
      </p:sp>
      <p:sp>
        <p:nvSpPr>
          <p:cNvPr id="14" name="Text 11"/>
          <p:cNvSpPr/>
          <p:nvPr/>
        </p:nvSpPr>
        <p:spPr>
          <a:xfrm>
            <a:off x="7661077" y="6151126"/>
            <a:ext cx="318135" cy="397669"/>
          </a:xfrm>
          <a:prstGeom prst="rect">
            <a:avLst/>
          </a:prstGeom>
          <a:noFill/>
          <a:ln/>
        </p:spPr>
        <p:txBody>
          <a:bodyPr wrap="none" lIns="0" tIns="0" rIns="0" bIns="0" rtlCol="0" anchor="t"/>
          <a:lstStyle/>
          <a:p>
            <a:pPr marL="0" indent="0" algn="ctr">
              <a:lnSpc>
                <a:spcPts val="2500"/>
              </a:lnSpc>
              <a:buNone/>
            </a:pPr>
            <a:r>
              <a:rPr lang="en-US" sz="2500" dirty="0">
                <a:solidFill>
                  <a:srgbClr val="D6E5EF"/>
                </a:solidFill>
                <a:latin typeface="Roboto Slab" pitchFamily="34" charset="0"/>
                <a:ea typeface="Roboto Slab" pitchFamily="34" charset="-122"/>
                <a:cs typeface="Roboto Slab" pitchFamily="34" charset="-120"/>
              </a:rPr>
              <a:t>3</a:t>
            </a:r>
            <a:endParaRPr lang="en-US" sz="2500" dirty="0"/>
          </a:p>
        </p:txBody>
      </p:sp>
      <p:sp>
        <p:nvSpPr>
          <p:cNvPr id="15" name="Text 12"/>
          <p:cNvSpPr/>
          <p:nvPr/>
        </p:nvSpPr>
        <p:spPr>
          <a:xfrm>
            <a:off x="8270796" y="6184225"/>
            <a:ext cx="2651165" cy="331351"/>
          </a:xfrm>
          <a:prstGeom prst="rect">
            <a:avLst/>
          </a:prstGeom>
          <a:noFill/>
          <a:ln/>
        </p:spPr>
        <p:txBody>
          <a:bodyPr wrap="none" lIns="0" tIns="0" rIns="0" bIns="0" rtlCol="0" anchor="t"/>
          <a:lstStyle/>
          <a:p>
            <a:pPr marL="0" indent="0" algn="l">
              <a:lnSpc>
                <a:spcPts val="2600"/>
              </a:lnSpc>
              <a:buNone/>
            </a:pPr>
            <a:r>
              <a:rPr lang="en-US" sz="2050" dirty="0">
                <a:solidFill>
                  <a:srgbClr val="D6E5EF"/>
                </a:solidFill>
                <a:latin typeface="Roboto Slab" pitchFamily="34" charset="0"/>
                <a:ea typeface="Roboto Slab" pitchFamily="34" charset="-122"/>
                <a:cs typeface="Roboto Slab" pitchFamily="34" charset="-120"/>
              </a:rPr>
              <a:t>IHM &amp; Simulateur</a:t>
            </a:r>
            <a:endParaRPr lang="en-US" sz="2050" dirty="0"/>
          </a:p>
        </p:txBody>
      </p:sp>
      <p:sp>
        <p:nvSpPr>
          <p:cNvPr id="16" name="Text 13"/>
          <p:cNvSpPr/>
          <p:nvPr/>
        </p:nvSpPr>
        <p:spPr>
          <a:xfrm>
            <a:off x="8270796" y="6727627"/>
            <a:ext cx="5624989" cy="67841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Roboto" pitchFamily="34" charset="0"/>
                <a:ea typeface="Roboto" pitchFamily="34" charset="-122"/>
                <a:cs typeface="Roboto" pitchFamily="34" charset="-120"/>
              </a:rPr>
              <a:t>Interface Tkinter et simulateur Java pour la logique de déplacement.</a:t>
            </a:r>
            <a:endParaRPr lang="en-US" sz="1650" dirty="0"/>
          </a:p>
        </p:txBody>
      </p:sp>
      <p:sp>
        <p:nvSpPr>
          <p:cNvPr id="17" name="Rectangle 16">
            <a:extLst>
              <a:ext uri="{FF2B5EF4-FFF2-40B4-BE49-F238E27FC236}">
                <a16:creationId xmlns:a16="http://schemas.microsoft.com/office/drawing/2014/main" id="{9542BDE0-F1C4-4537-8BA7-F11D1B7D92E8}"/>
              </a:ext>
            </a:extLst>
          </p:cNvPr>
          <p:cNvSpPr/>
          <p:nvPr/>
        </p:nvSpPr>
        <p:spPr>
          <a:xfrm>
            <a:off x="12854763" y="7612912"/>
            <a:ext cx="1775637" cy="558228"/>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5216" y="609005"/>
            <a:ext cx="7192566" cy="692110"/>
          </a:xfrm>
          <a:prstGeom prst="rect">
            <a:avLst/>
          </a:prstGeom>
          <a:noFill/>
          <a:ln/>
        </p:spPr>
        <p:txBody>
          <a:bodyPr wrap="none" lIns="0" tIns="0" rIns="0" bIns="0" rtlCol="0" anchor="t"/>
          <a:lstStyle/>
          <a:p>
            <a:pPr marL="0" indent="0" algn="l">
              <a:lnSpc>
                <a:spcPts val="5450"/>
              </a:lnSpc>
              <a:buNone/>
            </a:pPr>
            <a:r>
              <a:rPr lang="en-US" sz="4350" dirty="0">
                <a:solidFill>
                  <a:srgbClr val="76B9FF"/>
                </a:solidFill>
                <a:latin typeface="Roboto Slab" pitchFamily="34" charset="0"/>
                <a:ea typeface="Roboto Slab" pitchFamily="34" charset="-122"/>
                <a:cs typeface="Roboto Slab" pitchFamily="34" charset="-120"/>
              </a:rPr>
              <a:t>Modélisation et Fabrication</a:t>
            </a:r>
            <a:endParaRPr lang="en-US" sz="4350" dirty="0"/>
          </a:p>
        </p:txBody>
      </p:sp>
      <p:sp>
        <p:nvSpPr>
          <p:cNvPr id="3" name="Shape 1"/>
          <p:cNvSpPr/>
          <p:nvPr/>
        </p:nvSpPr>
        <p:spPr>
          <a:xfrm>
            <a:off x="775216" y="1882378"/>
            <a:ext cx="221456" cy="1364694"/>
          </a:xfrm>
          <a:prstGeom prst="roundRect">
            <a:avLst>
              <a:gd name="adj" fmla="val 15003"/>
            </a:avLst>
          </a:prstGeom>
          <a:solidFill>
            <a:srgbClr val="3F4652"/>
          </a:solidFill>
          <a:ln/>
        </p:spPr>
      </p:sp>
      <p:sp>
        <p:nvSpPr>
          <p:cNvPr id="4" name="Text 2"/>
          <p:cNvSpPr/>
          <p:nvPr/>
        </p:nvSpPr>
        <p:spPr>
          <a:xfrm>
            <a:off x="1218128" y="2103834"/>
            <a:ext cx="2768679" cy="345996"/>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Étude et Choix</a:t>
            </a:r>
            <a:endParaRPr lang="en-US" sz="2150" dirty="0"/>
          </a:p>
        </p:txBody>
      </p:sp>
      <p:sp>
        <p:nvSpPr>
          <p:cNvPr id="5" name="Text 3"/>
          <p:cNvSpPr/>
          <p:nvPr/>
        </p:nvSpPr>
        <p:spPr>
          <a:xfrm>
            <a:off x="1218128" y="2671286"/>
            <a:ext cx="5826919" cy="354330"/>
          </a:xfrm>
          <a:prstGeom prst="rect">
            <a:avLst/>
          </a:prstGeom>
          <a:noFill/>
          <a:ln/>
        </p:spPr>
        <p:txBody>
          <a:bodyPr wrap="non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Analyse des pinces, sélection d'une version à engrenages.</a:t>
            </a:r>
            <a:endParaRPr lang="en-US" sz="1700" dirty="0"/>
          </a:p>
        </p:txBody>
      </p:sp>
      <p:sp>
        <p:nvSpPr>
          <p:cNvPr id="6" name="Shape 4"/>
          <p:cNvSpPr/>
          <p:nvPr/>
        </p:nvSpPr>
        <p:spPr>
          <a:xfrm>
            <a:off x="1107400" y="3413165"/>
            <a:ext cx="221456" cy="1719024"/>
          </a:xfrm>
          <a:prstGeom prst="roundRect">
            <a:avLst>
              <a:gd name="adj" fmla="val 15003"/>
            </a:avLst>
          </a:prstGeom>
          <a:solidFill>
            <a:srgbClr val="3F4652"/>
          </a:solidFill>
          <a:ln/>
        </p:spPr>
      </p:sp>
      <p:sp>
        <p:nvSpPr>
          <p:cNvPr id="7" name="Text 5"/>
          <p:cNvSpPr/>
          <p:nvPr/>
        </p:nvSpPr>
        <p:spPr>
          <a:xfrm>
            <a:off x="1550313" y="3634621"/>
            <a:ext cx="2768679" cy="345996"/>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Modélisation 3D</a:t>
            </a:r>
            <a:endParaRPr lang="en-US" sz="2150" dirty="0"/>
          </a:p>
        </p:txBody>
      </p:sp>
      <p:sp>
        <p:nvSpPr>
          <p:cNvPr id="8" name="Text 6"/>
          <p:cNvSpPr/>
          <p:nvPr/>
        </p:nvSpPr>
        <p:spPr>
          <a:xfrm>
            <a:off x="1550313" y="4202073"/>
            <a:ext cx="5494734" cy="708660"/>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Conception sous SolidWorks d'un robot robuste avec pince conique.</a:t>
            </a:r>
            <a:endParaRPr lang="en-US" sz="1700" dirty="0"/>
          </a:p>
        </p:txBody>
      </p:sp>
      <p:sp>
        <p:nvSpPr>
          <p:cNvPr id="9" name="Shape 7"/>
          <p:cNvSpPr/>
          <p:nvPr/>
        </p:nvSpPr>
        <p:spPr>
          <a:xfrm>
            <a:off x="1439585" y="5298281"/>
            <a:ext cx="221456" cy="1719024"/>
          </a:xfrm>
          <a:prstGeom prst="roundRect">
            <a:avLst>
              <a:gd name="adj" fmla="val 15003"/>
            </a:avLst>
          </a:prstGeom>
          <a:solidFill>
            <a:srgbClr val="3F4652"/>
          </a:solidFill>
          <a:ln/>
        </p:spPr>
      </p:sp>
      <p:sp>
        <p:nvSpPr>
          <p:cNvPr id="10" name="Text 8"/>
          <p:cNvSpPr/>
          <p:nvPr/>
        </p:nvSpPr>
        <p:spPr>
          <a:xfrm>
            <a:off x="1882497" y="5519738"/>
            <a:ext cx="3362325" cy="345996"/>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Impression et Ajustement</a:t>
            </a:r>
            <a:endParaRPr lang="en-US" sz="2150" dirty="0"/>
          </a:p>
        </p:txBody>
      </p:sp>
      <p:sp>
        <p:nvSpPr>
          <p:cNvPr id="11" name="Text 9"/>
          <p:cNvSpPr/>
          <p:nvPr/>
        </p:nvSpPr>
        <p:spPr>
          <a:xfrm>
            <a:off x="1882497" y="6087189"/>
            <a:ext cx="5162550" cy="708660"/>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Itérations d'impression 3D pour des dimensions précises.</a:t>
            </a:r>
            <a:endParaRPr lang="en-US" sz="1700" dirty="0"/>
          </a:p>
        </p:txBody>
      </p:sp>
      <p:sp>
        <p:nvSpPr>
          <p:cNvPr id="13" name="Text 10"/>
          <p:cNvSpPr/>
          <p:nvPr/>
        </p:nvSpPr>
        <p:spPr>
          <a:xfrm>
            <a:off x="7592973" y="6421279"/>
            <a:ext cx="6269831" cy="1062990"/>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Dès la première semaine, nous avons validé la faisabilité du concept. Notre pince à engrenages s'adapte parfaitement aux cubes coniques.</a:t>
            </a:r>
            <a:endParaRPr lang="en-US" sz="1700" dirty="0"/>
          </a:p>
        </p:txBody>
      </p:sp>
      <p:sp>
        <p:nvSpPr>
          <p:cNvPr id="14" name="Rectangle 13">
            <a:extLst>
              <a:ext uri="{FF2B5EF4-FFF2-40B4-BE49-F238E27FC236}">
                <a16:creationId xmlns:a16="http://schemas.microsoft.com/office/drawing/2014/main" id="{E170670C-27FA-4C49-8ECA-B85CEDFA8AA6}"/>
              </a:ext>
            </a:extLst>
          </p:cNvPr>
          <p:cNvSpPr/>
          <p:nvPr/>
        </p:nvSpPr>
        <p:spPr>
          <a:xfrm>
            <a:off x="12854763" y="7612912"/>
            <a:ext cx="1775637" cy="558228"/>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2B6ECB84-B165-406D-9C9C-4949A8E5ACFF}"/>
              </a:ext>
            </a:extLst>
          </p:cNvPr>
          <p:cNvPicPr>
            <a:picLocks noChangeAspect="1"/>
          </p:cNvPicPr>
          <p:nvPr/>
        </p:nvPicPr>
        <p:blipFill>
          <a:blip r:embed="rId3"/>
          <a:stretch>
            <a:fillRect/>
          </a:stretch>
        </p:blipFill>
        <p:spPr>
          <a:xfrm>
            <a:off x="7235899" y="2013638"/>
            <a:ext cx="6728171" cy="39339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9503" y="620316"/>
            <a:ext cx="5639276" cy="704850"/>
          </a:xfrm>
          <a:prstGeom prst="rect">
            <a:avLst/>
          </a:prstGeom>
          <a:noFill/>
          <a:ln/>
        </p:spPr>
        <p:txBody>
          <a:bodyPr wrap="none" lIns="0" tIns="0" rIns="0" bIns="0" rtlCol="0" anchor="t"/>
          <a:lstStyle/>
          <a:p>
            <a:pPr marL="0" indent="0" algn="l">
              <a:lnSpc>
                <a:spcPts val="5550"/>
              </a:lnSpc>
              <a:buNone/>
            </a:pPr>
            <a:r>
              <a:rPr lang="en-US" sz="4400" dirty="0">
                <a:solidFill>
                  <a:srgbClr val="76B9FF"/>
                </a:solidFill>
                <a:latin typeface="Roboto Slab" pitchFamily="34" charset="0"/>
                <a:ea typeface="Roboto Slab" pitchFamily="34" charset="-122"/>
                <a:cs typeface="Roboto Slab" pitchFamily="34" charset="-120"/>
              </a:rPr>
              <a:t>Backend, BDD et API</a:t>
            </a:r>
            <a:endParaRPr lang="en-US" sz="4400" dirty="0"/>
          </a:p>
        </p:txBody>
      </p:sp>
      <p:pic>
        <p:nvPicPr>
          <p:cNvPr id="3" name="Image 0" descr="preencoded.png"/>
          <p:cNvPicPr>
            <a:picLocks noChangeAspect="1"/>
          </p:cNvPicPr>
          <p:nvPr/>
        </p:nvPicPr>
        <p:blipFill>
          <a:blip r:embed="rId3"/>
          <a:stretch>
            <a:fillRect/>
          </a:stretch>
        </p:blipFill>
        <p:spPr>
          <a:xfrm>
            <a:off x="789503" y="1917144"/>
            <a:ext cx="6250543" cy="4276606"/>
          </a:xfrm>
          <a:prstGeom prst="rect">
            <a:avLst/>
          </a:prstGeom>
        </p:spPr>
      </p:pic>
      <p:sp>
        <p:nvSpPr>
          <p:cNvPr id="4" name="Text 1"/>
          <p:cNvSpPr/>
          <p:nvPr/>
        </p:nvSpPr>
        <p:spPr>
          <a:xfrm>
            <a:off x="7597973" y="1866424"/>
            <a:ext cx="6250543" cy="721995"/>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Notre serveur est bâti sur FastAPI. Le code est modulaire et les routes sont claires.</a:t>
            </a:r>
            <a:endParaRPr lang="en-US" sz="1750" dirty="0"/>
          </a:p>
        </p:txBody>
      </p:sp>
      <p:sp>
        <p:nvSpPr>
          <p:cNvPr id="5" name="Shape 2"/>
          <p:cNvSpPr/>
          <p:nvPr/>
        </p:nvSpPr>
        <p:spPr>
          <a:xfrm>
            <a:off x="7597973" y="2842141"/>
            <a:ext cx="507444" cy="507444"/>
          </a:xfrm>
          <a:prstGeom prst="roundRect">
            <a:avLst>
              <a:gd name="adj" fmla="val 6668"/>
            </a:avLst>
          </a:prstGeom>
          <a:solidFill>
            <a:srgbClr val="3F4652"/>
          </a:solidFill>
          <a:ln/>
        </p:spPr>
      </p:sp>
      <p:sp>
        <p:nvSpPr>
          <p:cNvPr id="6" name="Text 3"/>
          <p:cNvSpPr/>
          <p:nvPr/>
        </p:nvSpPr>
        <p:spPr>
          <a:xfrm>
            <a:off x="8330922" y="2919651"/>
            <a:ext cx="3149560" cy="352425"/>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Base de Données SQLite</a:t>
            </a:r>
            <a:endParaRPr lang="en-US" sz="2200" dirty="0"/>
          </a:p>
        </p:txBody>
      </p:sp>
      <p:sp>
        <p:nvSpPr>
          <p:cNvPr id="7" name="Text 4"/>
          <p:cNvSpPr/>
          <p:nvPr/>
        </p:nvSpPr>
        <p:spPr>
          <a:xfrm>
            <a:off x="8330922" y="3497580"/>
            <a:ext cx="5517594" cy="360998"/>
          </a:xfrm>
          <a:prstGeom prst="rect">
            <a:avLst/>
          </a:prstGeom>
          <a:noFill/>
          <a:ln/>
        </p:spPr>
        <p:txBody>
          <a:bodyPr wrap="non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Contient les entités: robot, mission et historique.</a:t>
            </a:r>
            <a:endParaRPr lang="en-US" sz="1750" dirty="0"/>
          </a:p>
        </p:txBody>
      </p:sp>
      <p:sp>
        <p:nvSpPr>
          <p:cNvPr id="8" name="Shape 5"/>
          <p:cNvSpPr/>
          <p:nvPr/>
        </p:nvSpPr>
        <p:spPr>
          <a:xfrm>
            <a:off x="7597973" y="4309705"/>
            <a:ext cx="507444" cy="507444"/>
          </a:xfrm>
          <a:prstGeom prst="roundRect">
            <a:avLst>
              <a:gd name="adj" fmla="val 6668"/>
            </a:avLst>
          </a:prstGeom>
          <a:solidFill>
            <a:srgbClr val="3F4652"/>
          </a:solidFill>
          <a:ln/>
        </p:spPr>
      </p:sp>
      <p:sp>
        <p:nvSpPr>
          <p:cNvPr id="9" name="Text 6"/>
          <p:cNvSpPr/>
          <p:nvPr/>
        </p:nvSpPr>
        <p:spPr>
          <a:xfrm>
            <a:off x="8330922" y="4387215"/>
            <a:ext cx="3491865" cy="352425"/>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Requêtes REST Sécurisées</a:t>
            </a:r>
            <a:endParaRPr lang="en-US" sz="2200" dirty="0"/>
          </a:p>
        </p:txBody>
      </p:sp>
      <p:sp>
        <p:nvSpPr>
          <p:cNvPr id="10" name="Text 7"/>
          <p:cNvSpPr/>
          <p:nvPr/>
        </p:nvSpPr>
        <p:spPr>
          <a:xfrm>
            <a:off x="8330922" y="4965144"/>
            <a:ext cx="5517594" cy="360998"/>
          </a:xfrm>
          <a:prstGeom prst="rect">
            <a:avLst/>
          </a:prstGeom>
          <a:noFill/>
          <a:ln/>
        </p:spPr>
        <p:txBody>
          <a:bodyPr wrap="non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Garantissent une communication fiable.</a:t>
            </a:r>
            <a:endParaRPr lang="en-US" sz="1750" dirty="0"/>
          </a:p>
        </p:txBody>
      </p:sp>
      <p:sp>
        <p:nvSpPr>
          <p:cNvPr id="11" name="Shape 8"/>
          <p:cNvSpPr/>
          <p:nvPr/>
        </p:nvSpPr>
        <p:spPr>
          <a:xfrm>
            <a:off x="7597973" y="5777270"/>
            <a:ext cx="507444" cy="507444"/>
          </a:xfrm>
          <a:prstGeom prst="roundRect">
            <a:avLst>
              <a:gd name="adj" fmla="val 6668"/>
            </a:avLst>
          </a:prstGeom>
          <a:solidFill>
            <a:srgbClr val="3F4652"/>
          </a:solidFill>
          <a:ln/>
        </p:spPr>
      </p:sp>
      <p:sp>
        <p:nvSpPr>
          <p:cNvPr id="12" name="Text 9"/>
          <p:cNvSpPr/>
          <p:nvPr/>
        </p:nvSpPr>
        <p:spPr>
          <a:xfrm>
            <a:off x="8330922" y="5854779"/>
            <a:ext cx="2819638" cy="352425"/>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Interface Swagger UI</a:t>
            </a:r>
            <a:endParaRPr lang="en-US" sz="2200" dirty="0"/>
          </a:p>
        </p:txBody>
      </p:sp>
      <p:sp>
        <p:nvSpPr>
          <p:cNvPr id="13" name="Text 10"/>
          <p:cNvSpPr/>
          <p:nvPr/>
        </p:nvSpPr>
        <p:spPr>
          <a:xfrm>
            <a:off x="8330922" y="6432709"/>
            <a:ext cx="5517594" cy="360998"/>
          </a:xfrm>
          <a:prstGeom prst="rect">
            <a:avLst/>
          </a:prstGeom>
          <a:noFill/>
          <a:ln/>
        </p:spPr>
        <p:txBody>
          <a:bodyPr wrap="non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Facilite le test et le développement de l'API.</a:t>
            </a:r>
            <a:endParaRPr lang="en-US" sz="1750" dirty="0"/>
          </a:p>
        </p:txBody>
      </p:sp>
      <p:sp>
        <p:nvSpPr>
          <p:cNvPr id="14" name="Text 11"/>
          <p:cNvSpPr/>
          <p:nvPr/>
        </p:nvSpPr>
        <p:spPr>
          <a:xfrm>
            <a:off x="7597973" y="7047428"/>
            <a:ext cx="6250543" cy="360998"/>
          </a:xfrm>
          <a:prstGeom prst="rect">
            <a:avLst/>
          </a:prstGeom>
          <a:noFill/>
          <a:ln/>
        </p:spPr>
        <p:txBody>
          <a:bodyPr wrap="non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La documentation technique est également disponible.</a:t>
            </a:r>
            <a:endParaRPr lang="en-US" sz="1750" dirty="0"/>
          </a:p>
        </p:txBody>
      </p:sp>
      <p:sp>
        <p:nvSpPr>
          <p:cNvPr id="15" name="Rectangle 14">
            <a:extLst>
              <a:ext uri="{FF2B5EF4-FFF2-40B4-BE49-F238E27FC236}">
                <a16:creationId xmlns:a16="http://schemas.microsoft.com/office/drawing/2014/main" id="{DB4EF8F4-251E-424F-A76B-3F2B47FB6621}"/>
              </a:ext>
            </a:extLst>
          </p:cNvPr>
          <p:cNvSpPr/>
          <p:nvPr/>
        </p:nvSpPr>
        <p:spPr>
          <a:xfrm>
            <a:off x="12854763" y="7612912"/>
            <a:ext cx="1775637" cy="558228"/>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33901"/>
            <a:ext cx="10249614"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Simulateur et Logique de Déplacement</a:t>
            </a:r>
            <a:endParaRPr lang="en-US" sz="4450" dirty="0"/>
          </a:p>
        </p:txBody>
      </p:sp>
      <p:pic>
        <p:nvPicPr>
          <p:cNvPr id="3" name="Image 0" descr="preencoded.png"/>
          <p:cNvPicPr>
            <a:picLocks noChangeAspect="1"/>
          </p:cNvPicPr>
          <p:nvPr/>
        </p:nvPicPr>
        <p:blipFill>
          <a:blip r:embed="rId3"/>
          <a:stretch>
            <a:fillRect/>
          </a:stretch>
        </p:blipFill>
        <p:spPr>
          <a:xfrm>
            <a:off x="793790" y="2037993"/>
            <a:ext cx="1134070" cy="1397675"/>
          </a:xfrm>
          <a:prstGeom prst="rect">
            <a:avLst/>
          </a:prstGeom>
        </p:spPr>
      </p:pic>
      <p:sp>
        <p:nvSpPr>
          <p:cNvPr id="4" name="Text 1"/>
          <p:cNvSpPr/>
          <p:nvPr/>
        </p:nvSpPr>
        <p:spPr>
          <a:xfrm>
            <a:off x="2154674" y="226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Défi de Taille</a:t>
            </a:r>
            <a:endParaRPr lang="en-US" sz="2200" dirty="0"/>
          </a:p>
        </p:txBody>
      </p:sp>
      <p:sp>
        <p:nvSpPr>
          <p:cNvPr id="5" name="Text 2"/>
          <p:cNvSpPr/>
          <p:nvPr/>
        </p:nvSpPr>
        <p:spPr>
          <a:xfrm>
            <a:off x="2154674" y="2845951"/>
            <a:ext cx="4883825"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Le simulateur Java a représenté un défi majeur.</a:t>
            </a:r>
            <a:endParaRPr lang="en-US" sz="1750" dirty="0"/>
          </a:p>
        </p:txBody>
      </p:sp>
      <p:pic>
        <p:nvPicPr>
          <p:cNvPr id="6" name="Image 1" descr="preencoded.png"/>
          <p:cNvPicPr>
            <a:picLocks noChangeAspect="1"/>
          </p:cNvPicPr>
          <p:nvPr/>
        </p:nvPicPr>
        <p:blipFill>
          <a:blip r:embed="rId4"/>
          <a:stretch>
            <a:fillRect/>
          </a:stretch>
        </p:blipFill>
        <p:spPr>
          <a:xfrm>
            <a:off x="793790" y="3435668"/>
            <a:ext cx="1134070" cy="1760577"/>
          </a:xfrm>
          <a:prstGeom prst="rect">
            <a:avLst/>
          </a:prstGeom>
        </p:spPr>
      </p:pic>
      <p:sp>
        <p:nvSpPr>
          <p:cNvPr id="7" name="Text 3"/>
          <p:cNvSpPr/>
          <p:nvPr/>
        </p:nvSpPr>
        <p:spPr>
          <a:xfrm>
            <a:off x="2154674" y="36624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Parcours Simplifié</a:t>
            </a:r>
            <a:endParaRPr lang="en-US" sz="2200" dirty="0"/>
          </a:p>
        </p:txBody>
      </p:sp>
      <p:sp>
        <p:nvSpPr>
          <p:cNvPr id="8" name="Text 4"/>
          <p:cNvSpPr/>
          <p:nvPr/>
        </p:nvSpPr>
        <p:spPr>
          <a:xfrm>
            <a:off x="2154674" y="4243626"/>
            <a:ext cx="4883825"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Initialement complexe, nous avons opté pour une interface plus simple.</a:t>
            </a:r>
            <a:endParaRPr lang="en-US" sz="1750" dirty="0"/>
          </a:p>
        </p:txBody>
      </p:sp>
      <p:pic>
        <p:nvPicPr>
          <p:cNvPr id="9" name="Image 2" descr="preencoded.png"/>
          <p:cNvPicPr>
            <a:picLocks noChangeAspect="1"/>
          </p:cNvPicPr>
          <p:nvPr/>
        </p:nvPicPr>
        <p:blipFill>
          <a:blip r:embed="rId5"/>
          <a:stretch>
            <a:fillRect/>
          </a:stretch>
        </p:blipFill>
        <p:spPr>
          <a:xfrm>
            <a:off x="793790" y="5196245"/>
            <a:ext cx="1134070" cy="1760577"/>
          </a:xfrm>
          <a:prstGeom prst="rect">
            <a:avLst/>
          </a:prstGeom>
        </p:spPr>
      </p:pic>
      <p:sp>
        <p:nvSpPr>
          <p:cNvPr id="10" name="Text 5"/>
          <p:cNvSpPr/>
          <p:nvPr/>
        </p:nvSpPr>
        <p:spPr>
          <a:xfrm>
            <a:off x="2154674" y="54230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Tests Préliminaires</a:t>
            </a:r>
            <a:endParaRPr lang="en-US" sz="2200" dirty="0"/>
          </a:p>
        </p:txBody>
      </p:sp>
      <p:sp>
        <p:nvSpPr>
          <p:cNvPr id="11" name="Text 6"/>
          <p:cNvSpPr/>
          <p:nvPr/>
        </p:nvSpPr>
        <p:spPr>
          <a:xfrm>
            <a:off x="2154674" y="6004203"/>
            <a:ext cx="4883825"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Simule les blocs, lignes, zones pour affiner les comportements.</a:t>
            </a:r>
            <a:endParaRPr lang="en-US" sz="1750" dirty="0"/>
          </a:p>
        </p:txBody>
      </p:sp>
      <p:sp>
        <p:nvSpPr>
          <p:cNvPr id="13" name="Text 7"/>
          <p:cNvSpPr/>
          <p:nvPr/>
        </p:nvSpPr>
        <p:spPr>
          <a:xfrm>
            <a:off x="7599521" y="656582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Le simulateur a permis de peaufiner la logique de déplacement avant les tests physiques.</a:t>
            </a:r>
            <a:endParaRPr lang="en-US" sz="1750" dirty="0"/>
          </a:p>
        </p:txBody>
      </p:sp>
      <p:sp>
        <p:nvSpPr>
          <p:cNvPr id="14" name="Rectangle 13">
            <a:extLst>
              <a:ext uri="{FF2B5EF4-FFF2-40B4-BE49-F238E27FC236}">
                <a16:creationId xmlns:a16="http://schemas.microsoft.com/office/drawing/2014/main" id="{41EEB27C-6F35-4726-97E2-F0CDE80CD3CF}"/>
              </a:ext>
            </a:extLst>
          </p:cNvPr>
          <p:cNvSpPr/>
          <p:nvPr/>
        </p:nvSpPr>
        <p:spPr>
          <a:xfrm>
            <a:off x="12854763" y="7612912"/>
            <a:ext cx="1775637" cy="558228"/>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AE367C4D-88D0-4904-80FE-D55FA3A67B08}"/>
              </a:ext>
            </a:extLst>
          </p:cNvPr>
          <p:cNvPicPr>
            <a:picLocks noChangeAspect="1"/>
          </p:cNvPicPr>
          <p:nvPr/>
        </p:nvPicPr>
        <p:blipFill>
          <a:blip r:embed="rId6"/>
          <a:stretch>
            <a:fillRect/>
          </a:stretch>
        </p:blipFill>
        <p:spPr>
          <a:xfrm>
            <a:off x="7265313" y="1854616"/>
            <a:ext cx="6992947" cy="42520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9503" y="620316"/>
            <a:ext cx="6002893" cy="704850"/>
          </a:xfrm>
          <a:prstGeom prst="rect">
            <a:avLst/>
          </a:prstGeom>
          <a:noFill/>
          <a:ln/>
        </p:spPr>
        <p:txBody>
          <a:bodyPr wrap="none" lIns="0" tIns="0" rIns="0" bIns="0" rtlCol="0" anchor="t"/>
          <a:lstStyle/>
          <a:p>
            <a:pPr marL="0" indent="0" algn="l">
              <a:lnSpc>
                <a:spcPts val="5550"/>
              </a:lnSpc>
              <a:buNone/>
            </a:pPr>
            <a:r>
              <a:rPr lang="en-US" sz="4400" dirty="0">
                <a:solidFill>
                  <a:srgbClr val="76B9FF"/>
                </a:solidFill>
                <a:latin typeface="Roboto Slab" pitchFamily="34" charset="0"/>
                <a:ea typeface="Roboto Slab" pitchFamily="34" charset="-122"/>
                <a:cs typeface="Roboto Slab" pitchFamily="34" charset="-120"/>
              </a:rPr>
              <a:t>Contrôleur et Missions</a:t>
            </a:r>
            <a:endParaRPr lang="en-US" sz="4400" dirty="0"/>
          </a:p>
        </p:txBody>
      </p:sp>
      <p:sp>
        <p:nvSpPr>
          <p:cNvPr id="4" name="Text 1"/>
          <p:cNvSpPr/>
          <p:nvPr/>
        </p:nvSpPr>
        <p:spPr>
          <a:xfrm>
            <a:off x="7597973" y="1866424"/>
            <a:ext cx="6250543" cy="721995"/>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Le contrôleur Tkinter interagit avec le serveur. Il affiche l'état des missions en temps réel.</a:t>
            </a:r>
            <a:endParaRPr lang="en-US" sz="1750" dirty="0"/>
          </a:p>
        </p:txBody>
      </p:sp>
      <p:sp>
        <p:nvSpPr>
          <p:cNvPr id="5" name="Shape 2"/>
          <p:cNvSpPr/>
          <p:nvPr/>
        </p:nvSpPr>
        <p:spPr>
          <a:xfrm>
            <a:off x="7597973" y="2842141"/>
            <a:ext cx="507444" cy="507444"/>
          </a:xfrm>
          <a:prstGeom prst="roundRect">
            <a:avLst>
              <a:gd name="adj" fmla="val 6668"/>
            </a:avLst>
          </a:prstGeom>
          <a:solidFill>
            <a:srgbClr val="3F4652"/>
          </a:solidFill>
          <a:ln/>
        </p:spPr>
      </p:sp>
      <p:sp>
        <p:nvSpPr>
          <p:cNvPr id="6" name="Text 3"/>
          <p:cNvSpPr/>
          <p:nvPr/>
        </p:nvSpPr>
        <p:spPr>
          <a:xfrm>
            <a:off x="8330922" y="2919651"/>
            <a:ext cx="3400544" cy="352425"/>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Missions Programmables</a:t>
            </a:r>
            <a:endParaRPr lang="en-US" sz="2200" dirty="0"/>
          </a:p>
        </p:txBody>
      </p:sp>
      <p:sp>
        <p:nvSpPr>
          <p:cNvPr id="7" name="Text 4"/>
          <p:cNvSpPr/>
          <p:nvPr/>
        </p:nvSpPr>
        <p:spPr>
          <a:xfrm>
            <a:off x="8330922" y="3497580"/>
            <a:ext cx="5517594" cy="360998"/>
          </a:xfrm>
          <a:prstGeom prst="rect">
            <a:avLst/>
          </a:prstGeom>
          <a:noFill/>
          <a:ln/>
        </p:spPr>
        <p:txBody>
          <a:bodyPr wrap="non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Le robot réalise des missions colorées et dynamiques.</a:t>
            </a:r>
            <a:endParaRPr lang="en-US" sz="1750" dirty="0"/>
          </a:p>
        </p:txBody>
      </p:sp>
      <p:sp>
        <p:nvSpPr>
          <p:cNvPr id="8" name="Shape 5"/>
          <p:cNvSpPr/>
          <p:nvPr/>
        </p:nvSpPr>
        <p:spPr>
          <a:xfrm>
            <a:off x="7597973" y="4309705"/>
            <a:ext cx="507444" cy="507444"/>
          </a:xfrm>
          <a:prstGeom prst="roundRect">
            <a:avLst>
              <a:gd name="adj" fmla="val 6668"/>
            </a:avLst>
          </a:prstGeom>
          <a:solidFill>
            <a:srgbClr val="3F4652"/>
          </a:solidFill>
          <a:ln/>
        </p:spPr>
      </p:sp>
      <p:sp>
        <p:nvSpPr>
          <p:cNvPr id="9" name="Text 6"/>
          <p:cNvSpPr/>
          <p:nvPr/>
        </p:nvSpPr>
        <p:spPr>
          <a:xfrm>
            <a:off x="8330922" y="4387215"/>
            <a:ext cx="3348514" cy="352425"/>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Reconnaissance de Blocs</a:t>
            </a:r>
            <a:endParaRPr lang="en-US" sz="2200" dirty="0"/>
          </a:p>
        </p:txBody>
      </p:sp>
      <p:sp>
        <p:nvSpPr>
          <p:cNvPr id="10" name="Text 7"/>
          <p:cNvSpPr/>
          <p:nvPr/>
        </p:nvSpPr>
        <p:spPr>
          <a:xfrm>
            <a:off x="8330922" y="4965144"/>
            <a:ext cx="5517594" cy="360998"/>
          </a:xfrm>
          <a:prstGeom prst="rect">
            <a:avLst/>
          </a:prstGeom>
          <a:noFill/>
          <a:ln/>
        </p:spPr>
        <p:txBody>
          <a:bodyPr wrap="non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Algorithme robuste pour identifier les objets.</a:t>
            </a:r>
            <a:endParaRPr lang="en-US" sz="1750" dirty="0"/>
          </a:p>
        </p:txBody>
      </p:sp>
      <p:sp>
        <p:nvSpPr>
          <p:cNvPr id="11" name="Shape 8"/>
          <p:cNvSpPr/>
          <p:nvPr/>
        </p:nvSpPr>
        <p:spPr>
          <a:xfrm>
            <a:off x="7597973" y="5777270"/>
            <a:ext cx="507444" cy="507444"/>
          </a:xfrm>
          <a:prstGeom prst="roundRect">
            <a:avLst>
              <a:gd name="adj" fmla="val 6668"/>
            </a:avLst>
          </a:prstGeom>
          <a:solidFill>
            <a:srgbClr val="3F4652"/>
          </a:solidFill>
          <a:ln/>
        </p:spPr>
      </p:sp>
      <p:sp>
        <p:nvSpPr>
          <p:cNvPr id="12" name="Text 9"/>
          <p:cNvSpPr/>
          <p:nvPr/>
        </p:nvSpPr>
        <p:spPr>
          <a:xfrm>
            <a:off x="8330922" y="5854779"/>
            <a:ext cx="2819638" cy="352425"/>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Algorithme de Trajet</a:t>
            </a:r>
            <a:endParaRPr lang="en-US" sz="2200" dirty="0"/>
          </a:p>
        </p:txBody>
      </p:sp>
      <p:sp>
        <p:nvSpPr>
          <p:cNvPr id="13" name="Text 10"/>
          <p:cNvSpPr/>
          <p:nvPr/>
        </p:nvSpPr>
        <p:spPr>
          <a:xfrm>
            <a:off x="8330922" y="6432709"/>
            <a:ext cx="5517594" cy="360998"/>
          </a:xfrm>
          <a:prstGeom prst="rect">
            <a:avLst/>
          </a:prstGeom>
          <a:noFill/>
          <a:ln/>
        </p:spPr>
        <p:txBody>
          <a:bodyPr wrap="non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Optimise le déplacement du robot vers sa cible.</a:t>
            </a:r>
            <a:endParaRPr lang="en-US" sz="1750" dirty="0"/>
          </a:p>
        </p:txBody>
      </p:sp>
      <p:sp>
        <p:nvSpPr>
          <p:cNvPr id="14" name="Text 11"/>
          <p:cNvSpPr/>
          <p:nvPr/>
        </p:nvSpPr>
        <p:spPr>
          <a:xfrm>
            <a:off x="7597973" y="7047428"/>
            <a:ext cx="6250543" cy="360998"/>
          </a:xfrm>
          <a:prstGeom prst="rect">
            <a:avLst/>
          </a:prstGeom>
          <a:noFill/>
          <a:ln/>
        </p:spPr>
        <p:txBody>
          <a:bodyPr wrap="non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Un travail important a été consacré à ces fonctionnalités.</a:t>
            </a:r>
            <a:endParaRPr lang="en-US" sz="1750" dirty="0"/>
          </a:p>
        </p:txBody>
      </p:sp>
      <p:sp>
        <p:nvSpPr>
          <p:cNvPr id="15" name="Rectangle 14">
            <a:extLst>
              <a:ext uri="{FF2B5EF4-FFF2-40B4-BE49-F238E27FC236}">
                <a16:creationId xmlns:a16="http://schemas.microsoft.com/office/drawing/2014/main" id="{C60DD8C0-FA45-4586-B6A0-8856A8A39364}"/>
              </a:ext>
            </a:extLst>
          </p:cNvPr>
          <p:cNvSpPr/>
          <p:nvPr/>
        </p:nvSpPr>
        <p:spPr>
          <a:xfrm>
            <a:off x="12854763" y="7612912"/>
            <a:ext cx="1775637" cy="558228"/>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D99EE3C0-7C5B-4477-A06D-5816F5B2F126}"/>
              </a:ext>
            </a:extLst>
          </p:cNvPr>
          <p:cNvPicPr>
            <a:picLocks noChangeAspect="1"/>
          </p:cNvPicPr>
          <p:nvPr/>
        </p:nvPicPr>
        <p:blipFill>
          <a:blip r:embed="rId3"/>
          <a:stretch>
            <a:fillRect/>
          </a:stretch>
        </p:blipFill>
        <p:spPr>
          <a:xfrm>
            <a:off x="200514" y="2161157"/>
            <a:ext cx="7114686" cy="48045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52450" y="434102"/>
            <a:ext cx="3959423" cy="493276"/>
          </a:xfrm>
          <a:prstGeom prst="rect">
            <a:avLst/>
          </a:prstGeom>
          <a:noFill/>
          <a:ln/>
        </p:spPr>
        <p:txBody>
          <a:bodyPr wrap="none" lIns="0" tIns="0" rIns="0" bIns="0" rtlCol="0" anchor="t"/>
          <a:lstStyle/>
          <a:p>
            <a:pPr marL="0" indent="0" algn="l">
              <a:lnSpc>
                <a:spcPts val="3850"/>
              </a:lnSpc>
              <a:buNone/>
            </a:pPr>
            <a:r>
              <a:rPr lang="en-US" sz="3100" dirty="0">
                <a:solidFill>
                  <a:srgbClr val="76B9FF"/>
                </a:solidFill>
                <a:latin typeface="Roboto Slab" pitchFamily="34" charset="0"/>
                <a:ea typeface="Roboto Slab" pitchFamily="34" charset="-122"/>
                <a:cs typeface="Roboto Slab" pitchFamily="34" charset="-120"/>
              </a:rPr>
              <a:t>Organisation et Gantt</a:t>
            </a:r>
            <a:endParaRPr lang="en-US" sz="3100" dirty="0"/>
          </a:p>
        </p:txBody>
      </p:sp>
      <p:sp>
        <p:nvSpPr>
          <p:cNvPr id="4" name="Text 1"/>
          <p:cNvSpPr/>
          <p:nvPr/>
        </p:nvSpPr>
        <p:spPr>
          <a:xfrm>
            <a:off x="552450" y="8994815"/>
            <a:ext cx="13525500" cy="252532"/>
          </a:xfrm>
          <a:prstGeom prst="rect">
            <a:avLst/>
          </a:prstGeom>
          <a:noFill/>
          <a:ln/>
        </p:spPr>
        <p:txBody>
          <a:bodyPr wrap="none" lIns="0" tIns="0" rIns="0" bIns="0" rtlCol="0" anchor="t"/>
          <a:lstStyle/>
          <a:p>
            <a:pPr marL="0" indent="0" algn="l">
              <a:lnSpc>
                <a:spcPts val="1950"/>
              </a:lnSpc>
              <a:buNone/>
            </a:pPr>
            <a:r>
              <a:rPr lang="en-US" sz="1200" dirty="0">
                <a:solidFill>
                  <a:srgbClr val="D6E5EF"/>
                </a:solidFill>
                <a:latin typeface="Roboto" pitchFamily="34" charset="0"/>
                <a:ea typeface="Roboto" pitchFamily="34" charset="-122"/>
                <a:cs typeface="Roboto" pitchFamily="34" charset="-120"/>
              </a:rPr>
              <a:t>Notre planning Gantt a guidé notre travail. Nous avons tenu un rapport quotidien. L'adaptation aux problèmes a été clé de notre succès.</a:t>
            </a:r>
            <a:endParaRPr lang="en-US" sz="1200" dirty="0"/>
          </a:p>
        </p:txBody>
      </p:sp>
      <p:pic>
        <p:nvPicPr>
          <p:cNvPr id="7" name="Image 6">
            <a:extLst>
              <a:ext uri="{FF2B5EF4-FFF2-40B4-BE49-F238E27FC236}">
                <a16:creationId xmlns:a16="http://schemas.microsoft.com/office/drawing/2014/main" id="{CB70E074-1776-48B6-97C3-0659011325F1}"/>
              </a:ext>
            </a:extLst>
          </p:cNvPr>
          <p:cNvPicPr>
            <a:picLocks noChangeAspect="1"/>
          </p:cNvPicPr>
          <p:nvPr/>
        </p:nvPicPr>
        <p:blipFill>
          <a:blip r:embed="rId3"/>
          <a:stretch>
            <a:fillRect/>
          </a:stretch>
        </p:blipFill>
        <p:spPr>
          <a:xfrm>
            <a:off x="889691" y="1222331"/>
            <a:ext cx="12851018" cy="6573167"/>
          </a:xfrm>
          <a:prstGeom prst="rect">
            <a:avLst/>
          </a:prstGeom>
        </p:spPr>
      </p:pic>
      <p:sp>
        <p:nvSpPr>
          <p:cNvPr id="8" name="Rectangle 7">
            <a:extLst>
              <a:ext uri="{FF2B5EF4-FFF2-40B4-BE49-F238E27FC236}">
                <a16:creationId xmlns:a16="http://schemas.microsoft.com/office/drawing/2014/main" id="{19526BE4-9D21-4ED9-8B55-AE9C28DF0859}"/>
              </a:ext>
            </a:extLst>
          </p:cNvPr>
          <p:cNvSpPr/>
          <p:nvPr/>
        </p:nvSpPr>
        <p:spPr>
          <a:xfrm>
            <a:off x="12854763" y="7795498"/>
            <a:ext cx="1775637" cy="375642"/>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82500"/>
            <a:ext cx="5683925"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Démonstration (Vidéo)</a:t>
            </a:r>
            <a:endParaRPr lang="en-US" sz="4450" dirty="0"/>
          </a:p>
        </p:txBody>
      </p:sp>
      <p:sp>
        <p:nvSpPr>
          <p:cNvPr id="4" name="Text 1"/>
          <p:cNvSpPr/>
          <p:nvPr/>
        </p:nvSpPr>
        <p:spPr>
          <a:xfrm>
            <a:off x="793790" y="3785830"/>
            <a:ext cx="7556421" cy="456561"/>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Découvrez maintenant notre robot en action sur le circuit. </a:t>
            </a:r>
            <a:endParaRPr lang="en-US" sz="1750" dirty="0"/>
          </a:p>
        </p:txBody>
      </p:sp>
      <p:sp>
        <p:nvSpPr>
          <p:cNvPr id="5" name="Text 2"/>
          <p:cNvSpPr/>
          <p:nvPr/>
        </p:nvSpPr>
        <p:spPr>
          <a:xfrm>
            <a:off x="793789" y="458255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Les communications robot-API et l'interface Tkinter sont aussi visibles. Une vidéo du robot est également disponible en tant que solution de secours pour la présentation.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564</Words>
  <Application>Microsoft Office PowerPoint</Application>
  <PresentationFormat>Personnalisé</PresentationFormat>
  <Paragraphs>79</Paragraphs>
  <Slides>10</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vt:i4>
      </vt:variant>
    </vt:vector>
  </HeadingPairs>
  <TitlesOfParts>
    <vt:vector size="15" baseType="lpstr">
      <vt:lpstr>Roboto Slab</vt:lpstr>
      <vt:lpstr>Arial</vt:lpstr>
      <vt:lpstr>Calibri</vt:lpstr>
      <vt:lpstr>Roboto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
  <cp:lastModifiedBy>IMERIR-Puig</cp:lastModifiedBy>
  <cp:revision>10</cp:revision>
  <dcterms:created xsi:type="dcterms:W3CDTF">2025-06-19T14:10:32Z</dcterms:created>
  <dcterms:modified xsi:type="dcterms:W3CDTF">2025-06-19T22:14:56Z</dcterms:modified>
</cp:coreProperties>
</file>